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2" r:id="rId2"/>
    <p:sldId id="323" r:id="rId3"/>
    <p:sldId id="321" r:id="rId4"/>
    <p:sldId id="325" r:id="rId5"/>
    <p:sldId id="326" r:id="rId6"/>
    <p:sldId id="296" r:id="rId7"/>
    <p:sldId id="328" r:id="rId8"/>
    <p:sldId id="329" r:id="rId9"/>
    <p:sldId id="330" r:id="rId10"/>
    <p:sldId id="331" r:id="rId11"/>
    <p:sldId id="332" r:id="rId12"/>
    <p:sldId id="333" r:id="rId13"/>
    <p:sldId id="335" r:id="rId14"/>
    <p:sldId id="334" r:id="rId15"/>
    <p:sldId id="336" r:id="rId16"/>
    <p:sldId id="327" r:id="rId17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Algerian" panose="04020705040A02060702" pitchFamily="8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B7D"/>
    <a:srgbClr val="D03F54"/>
    <a:srgbClr val="25324B"/>
    <a:srgbClr val="20543E"/>
    <a:srgbClr val="D4B194"/>
    <a:srgbClr val="E3CDBA"/>
    <a:srgbClr val="C08554"/>
    <a:srgbClr val="69494A"/>
    <a:srgbClr val="CD8B92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5388" autoAdjust="0"/>
  </p:normalViewPr>
  <p:slideViewPr>
    <p:cSldViewPr>
      <p:cViewPr varScale="1">
        <p:scale>
          <a:sx n="89" d="100"/>
          <a:sy n="89" d="100"/>
        </p:scale>
        <p:origin x="12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16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23528" y="404664"/>
            <a:ext cx="4320480" cy="194421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200" kern="1200" baseline="0" dirty="0">
                <a:gradFill>
                  <a:gsLst>
                    <a:gs pos="17917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6934"/>
            <a:ext cx="87297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512" y="1024467"/>
            <a:ext cx="8509606" cy="50136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16934"/>
            <a:ext cx="87297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D03F5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512" y="1024467"/>
            <a:ext cx="8509606" cy="50136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39552" y="838434"/>
            <a:ext cx="4283968" cy="237626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gradFill>
                  <a:gsLst>
                    <a:gs pos="9167">
                      <a:srgbClr val="42AB7D"/>
                    </a:gs>
                    <a:gs pos="17917">
                      <a:srgbClr val="42AB7D"/>
                    </a:gs>
                  </a:gsLst>
                  <a:lin ang="5400000" scaled="0"/>
                </a:gra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rojectteam4.s3.amazonaws.com/website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Sai-dontukurti/Cloud_team4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sadoraamorim/trafficcrasheschicago?select=Traffic_Crashes_-_Crashes.csv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496" y="188640"/>
            <a:ext cx="4824536" cy="1944216"/>
          </a:xfrm>
        </p:spPr>
        <p:txBody>
          <a:bodyPr/>
          <a:lstStyle/>
          <a:p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  <a:cs typeface="Aparajita" panose="020B0502040204020203" pitchFamily="18" charset="0"/>
              </a:rPr>
              <a:t>Chicago Traffic Crash Analysis</a:t>
            </a:r>
            <a:endParaRPr lang="ko-KR" altLang="en-US" sz="4400" b="1" dirty="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  <a:cs typeface="Aparajita" panose="020B0502040204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8D3D2-365E-8412-9EB4-504C96DE637E}"/>
              </a:ext>
            </a:extLst>
          </p:cNvPr>
          <p:cNvSpPr txBox="1"/>
          <p:nvPr/>
        </p:nvSpPr>
        <p:spPr>
          <a:xfrm>
            <a:off x="5471592" y="5373216"/>
            <a:ext cx="3672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324B"/>
                </a:solidFill>
                <a:latin typeface="+mj-lt"/>
              </a:rPr>
              <a:t>Team 4:</a:t>
            </a:r>
          </a:p>
          <a:p>
            <a:pPr algn="ctr"/>
            <a:r>
              <a:rPr lang="en-US" sz="2000" b="1" dirty="0">
                <a:solidFill>
                  <a:srgbClr val="25324B"/>
                </a:solidFill>
                <a:latin typeface="+mj-lt"/>
              </a:rPr>
              <a:t>Manojkumar Yerraguntla</a:t>
            </a:r>
          </a:p>
          <a:p>
            <a:pPr algn="ctr"/>
            <a:r>
              <a:rPr lang="en-US" sz="2000" b="1" dirty="0">
                <a:solidFill>
                  <a:srgbClr val="25324B"/>
                </a:solidFill>
                <a:latin typeface="+mj-lt"/>
              </a:rPr>
              <a:t>Sai Narayana Murthy Dontukurti</a:t>
            </a:r>
          </a:p>
          <a:p>
            <a:pPr algn="ctr"/>
            <a:r>
              <a:rPr lang="en-US" sz="2000" b="1" dirty="0">
                <a:solidFill>
                  <a:srgbClr val="25324B"/>
                </a:solidFill>
                <a:latin typeface="+mj-lt"/>
              </a:rPr>
              <a:t>Satya Bharath Reddy Duvvi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2620-AD2F-F12E-E653-09683CBF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6624736" cy="796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Created interactive visualizations using AWS Quick Sight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BAC38-BDE1-8A41-0810-FA0717502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83568" y="1801610"/>
            <a:ext cx="7477592" cy="48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963107-6A12-F502-84AE-7BBF95B217A3}"/>
              </a:ext>
            </a:extLst>
          </p:cNvPr>
          <p:cNvSpPr txBox="1"/>
          <p:nvPr/>
        </p:nvSpPr>
        <p:spPr>
          <a:xfrm>
            <a:off x="323528" y="908720"/>
            <a:ext cx="7704856" cy="97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D03F5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Identification of High-Risk areas 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42AB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identified specific areas in Chicago such as Chicago Downtown, Logan Square, and South Chicago with the highest crash rates.</a:t>
            </a:r>
          </a:p>
        </p:txBody>
      </p:sp>
    </p:spTree>
    <p:extLst>
      <p:ext uri="{BB962C8B-B14F-4D97-AF65-F5344CB8AC3E}">
        <p14:creationId xmlns:p14="http://schemas.microsoft.com/office/powerpoint/2010/main" val="45677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795A-4B88-16E3-2161-A7AF89BD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Trend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7F9664-0D2A-CE47-587E-982D8DD01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700808"/>
            <a:ext cx="7442651" cy="5014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95BB2D-FAF3-BC04-1B13-FAEF6D237A06}"/>
              </a:ext>
            </a:extLst>
          </p:cNvPr>
          <p:cNvSpPr txBox="1"/>
          <p:nvPr/>
        </p:nvSpPr>
        <p:spPr>
          <a:xfrm>
            <a:off x="251520" y="1069225"/>
            <a:ext cx="7776864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42AB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discovered patterns in traffic accidents by month and discovered that the winter season had the biggest peak of collisions when compared to the other seasons.</a:t>
            </a:r>
          </a:p>
        </p:txBody>
      </p:sp>
    </p:spTree>
    <p:extLst>
      <p:ext uri="{BB962C8B-B14F-4D97-AF65-F5344CB8AC3E}">
        <p14:creationId xmlns:p14="http://schemas.microsoft.com/office/powerpoint/2010/main" val="181231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DA11-9710-D33C-9064-091BA2F9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7056784" cy="7477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Causal Factors – Based on Trafficway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F65B2-C5C2-62E4-B2C7-60A3DAAEB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628800"/>
            <a:ext cx="7390781" cy="5014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DC3D8-304B-088E-9F43-D75760321928}"/>
              </a:ext>
            </a:extLst>
          </p:cNvPr>
          <p:cNvSpPr txBox="1"/>
          <p:nvPr/>
        </p:nvSpPr>
        <p:spPr>
          <a:xfrm>
            <a:off x="323528" y="993567"/>
            <a:ext cx="7523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AB7D"/>
                </a:solidFill>
                <a:latin typeface="+mj-lt"/>
              </a:rPr>
              <a:t>The primary factors contributing to accidents in our analysis are accidents that occurred due to Not Divided Roads.</a:t>
            </a:r>
          </a:p>
        </p:txBody>
      </p:sp>
    </p:spTree>
    <p:extLst>
      <p:ext uri="{BB962C8B-B14F-4D97-AF65-F5344CB8AC3E}">
        <p14:creationId xmlns:p14="http://schemas.microsoft.com/office/powerpoint/2010/main" val="115675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BF0D-145F-086C-2135-8B89DF3E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9"/>
            <a:ext cx="7560840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Causal Factors – Based on Primary Contributor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91C642-961C-B86F-6A56-803A3497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187" y="1628800"/>
            <a:ext cx="7481626" cy="50149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63E031-79A9-16BE-6FE9-47557B936EF0}"/>
              </a:ext>
            </a:extLst>
          </p:cNvPr>
          <p:cNvSpPr txBox="1"/>
          <p:nvPr/>
        </p:nvSpPr>
        <p:spPr>
          <a:xfrm>
            <a:off x="467544" y="982469"/>
            <a:ext cx="6408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AB7D"/>
                </a:solidFill>
                <a:latin typeface="+mj-lt"/>
              </a:rPr>
              <a:t>Accidents that occurred by following too closely and failing to yield RIGHT-OF-WAY.</a:t>
            </a:r>
            <a:endParaRPr lang="en-US" dirty="0">
              <a:solidFill>
                <a:srgbClr val="42A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43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BC95-C002-4DA3-7D96-744CF115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Climatic Conditions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86E688-78D5-8417-C3E8-3A1285914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36672"/>
            <a:ext cx="7571238" cy="501491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7B2736-5A2F-91E3-2351-3928DD553631}"/>
              </a:ext>
            </a:extLst>
          </p:cNvPr>
          <p:cNvSpPr txBox="1"/>
          <p:nvPr/>
        </p:nvSpPr>
        <p:spPr>
          <a:xfrm>
            <a:off x="251520" y="990341"/>
            <a:ext cx="757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AB7D"/>
                </a:solidFill>
                <a:latin typeface="+mj-lt"/>
              </a:rPr>
              <a:t>We could infer from the climatic conditions that the majority of collisions occur during daylight.</a:t>
            </a:r>
          </a:p>
        </p:txBody>
      </p:sp>
    </p:spTree>
    <p:extLst>
      <p:ext uri="{BB962C8B-B14F-4D97-AF65-F5344CB8AC3E}">
        <p14:creationId xmlns:p14="http://schemas.microsoft.com/office/powerpoint/2010/main" val="2022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5C2D-4742-409F-86CC-33D81052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7200800" cy="73929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Host a Static Website present our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9F9D9-71FC-A345-6C36-8569543EF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916832"/>
            <a:ext cx="8509000" cy="43289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65B0F-7DC5-4282-B93F-DF2FE61CA3AD}"/>
              </a:ext>
            </a:extLst>
          </p:cNvPr>
          <p:cNvSpPr txBox="1"/>
          <p:nvPr/>
        </p:nvSpPr>
        <p:spPr>
          <a:xfrm>
            <a:off x="379825" y="980728"/>
            <a:ext cx="6984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https://cloudprojectteam4.s3.amazonaws.com/website/index.html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 : </a:t>
            </a:r>
            <a:r>
              <a:rPr lang="en-US" dirty="0">
                <a:hlinkClick r:id="rId4"/>
              </a:rPr>
              <a:t>Cloud_team4_github_link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158" y="548680"/>
            <a:ext cx="4824536" cy="1944216"/>
          </a:xfrm>
        </p:spPr>
        <p:txBody>
          <a:bodyPr/>
          <a:lstStyle/>
          <a:p>
            <a:r>
              <a:rPr lang="en-US" altLang="ko-KR" sz="6000" b="1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  <a:cs typeface="Aparajita" panose="020B0502040204020203" pitchFamily="18" charset="0"/>
              </a:rPr>
              <a:t>THANK YOU</a:t>
            </a:r>
            <a:endParaRPr lang="ko-KR" altLang="en-US" sz="6000" b="1" dirty="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  <a:cs typeface="Aparajita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81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lgerian" panose="04020705040A02060702" pitchFamily="82" charset="0"/>
              </a:rPr>
              <a:t>Scope of the project</a:t>
            </a:r>
            <a:endParaRPr lang="ko-KR" altLang="en-US" dirty="0">
              <a:latin typeface="Algerian" panose="04020705040A02060702" pitchFamily="82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9512" y="1340768"/>
            <a:ext cx="8729748" cy="4176464"/>
          </a:xfrm>
        </p:spPr>
        <p:txBody>
          <a:bodyPr>
            <a:normAutofit fontScale="32500" lnSpcReduction="20000"/>
          </a:bodyPr>
          <a:lstStyle/>
          <a:p>
            <a:r>
              <a:rPr lang="en-US" altLang="ko-KR" dirty="0"/>
              <a:t>       </a:t>
            </a:r>
            <a:br>
              <a:rPr lang="en-US" altLang="ko-KR" sz="1800" dirty="0"/>
            </a:br>
            <a:br>
              <a:rPr lang="en-US" altLang="ko-KR" sz="1800" dirty="0"/>
            </a:br>
            <a:br>
              <a:rPr lang="en-US" altLang="ko-KR" sz="1800" dirty="0"/>
            </a:br>
            <a:endParaRPr lang="en-US" altLang="ko-KR" sz="1800" dirty="0"/>
          </a:p>
          <a:p>
            <a:pPr marL="685800" indent="-685800" algn="just">
              <a:buFont typeface="Wingdings" panose="05000000000000000000" pitchFamily="2" charset="2"/>
              <a:buChar char="Ø"/>
            </a:pPr>
            <a:r>
              <a:rPr lang="en-US" altLang="ko-KR" sz="5600" dirty="0">
                <a:solidFill>
                  <a:srgbClr val="D03F54"/>
                </a:solidFill>
              </a:rPr>
              <a:t>The goal of this project is to analyze and understand the trends and patterns in traffic crashes, which pose an ongoing threat with significant implications for public safety.</a:t>
            </a:r>
          </a:p>
          <a:p>
            <a:pPr marL="0" indent="0" algn="just"/>
            <a:endParaRPr lang="en-US" altLang="ko-KR" sz="5600" dirty="0"/>
          </a:p>
          <a:p>
            <a:pPr marL="685800" indent="-685800" algn="just">
              <a:buFont typeface="Wingdings" panose="05000000000000000000" pitchFamily="2" charset="2"/>
              <a:buChar char="Ø"/>
            </a:pPr>
            <a:r>
              <a:rPr lang="en-US" altLang="ko-KR" sz="5600" dirty="0">
                <a:solidFill>
                  <a:srgbClr val="42AB7D"/>
                </a:solidFill>
              </a:rPr>
              <a:t>Our primary focus will be on in-depth analysis within the city of Chicago, where attention to crashes has surged, particularly in the aftermath of the COVID-19 pandemic. </a:t>
            </a:r>
          </a:p>
          <a:p>
            <a:pPr marL="0" indent="0" algn="just"/>
            <a:endParaRPr lang="en-US" altLang="ko-KR" sz="5600" dirty="0"/>
          </a:p>
          <a:p>
            <a:pPr marL="685800" indent="-685800" algn="just">
              <a:buFont typeface="Wingdings" panose="05000000000000000000" pitchFamily="2" charset="2"/>
              <a:buChar char="Ø"/>
            </a:pPr>
            <a:r>
              <a:rPr lang="en-US" altLang="ko-KR" sz="5600" dirty="0">
                <a:solidFill>
                  <a:srgbClr val="D03F54"/>
                </a:solidFill>
              </a:rPr>
              <a:t>Lockdown measures and shifts in commuting habits have directly shaped traffic patterns and altered accident rates.</a:t>
            </a:r>
          </a:p>
          <a:p>
            <a:pPr marL="0" indent="0" algn="just"/>
            <a:endParaRPr lang="en-US" altLang="ko-KR" sz="5600" dirty="0"/>
          </a:p>
          <a:p>
            <a:pPr marL="685800" indent="-685800" algn="just">
              <a:buFont typeface="Wingdings" panose="05000000000000000000" pitchFamily="2" charset="2"/>
              <a:buChar char="Ø"/>
            </a:pPr>
            <a:r>
              <a:rPr lang="en-US" altLang="en-US" sz="5600" dirty="0">
                <a:solidFill>
                  <a:srgbClr val="42AB7D"/>
                </a:solidFill>
              </a:rPr>
              <a:t>Traffic crashes have garnered significant public attention, and our dataset is robust, encompassing over 500,000 traffic incidents, offering a rich source of information for our analysis.</a:t>
            </a:r>
            <a:endParaRPr lang="ko-KR" altLang="en-US" sz="5600" dirty="0">
              <a:solidFill>
                <a:srgbClr val="42A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lgerian" panose="04020705040A02060702" pitchFamily="82" charset="0"/>
              </a:rPr>
              <a:t>Dataset &amp; Features</a:t>
            </a:r>
            <a:endParaRPr lang="ko-KR" altLang="en-US" dirty="0">
              <a:latin typeface="Algerian" panose="04020705040A02060702" pitchFamily="82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17197" y="1340768"/>
            <a:ext cx="8509606" cy="5013677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rgbClr val="42AB7D"/>
                </a:solidFill>
              </a:rPr>
              <a:t>Traffic crashes Chicago </a:t>
            </a:r>
            <a:r>
              <a:rPr lang="en-US" altLang="ko-KR" sz="1800" dirty="0"/>
              <a:t>– This contains data related to traffic accidents in Chicago, </a:t>
            </a:r>
          </a:p>
          <a:p>
            <a:r>
              <a:rPr lang="en-US" altLang="ko-KR" sz="1800" dirty="0"/>
              <a:t>                                             including details about individuals and vehicles involved. </a:t>
            </a:r>
          </a:p>
          <a:p>
            <a:r>
              <a:rPr lang="en-US" altLang="ko-KR" sz="1800" dirty="0"/>
              <a:t>                                             (Dataset is extracted from </a:t>
            </a:r>
            <a:r>
              <a:rPr lang="en-US" altLang="ko-KR" sz="1800" b="1" dirty="0">
                <a:solidFill>
                  <a:srgbClr val="42AB7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altLang="ko-KR" sz="1800" dirty="0"/>
              <a:t>)</a:t>
            </a:r>
          </a:p>
          <a:p>
            <a:r>
              <a:rPr lang="en-US" altLang="ko-KR" sz="2600" b="1" dirty="0">
                <a:solidFill>
                  <a:srgbClr val="D03F54"/>
                </a:solidFill>
              </a:rPr>
              <a:t>Features: </a:t>
            </a:r>
          </a:p>
          <a:p>
            <a:r>
              <a:rPr lang="en-US" altLang="ko-KR" sz="1800" dirty="0"/>
              <a:t>We have a total of 148 features in the dataset, some of the important features are:</a:t>
            </a:r>
          </a:p>
          <a:p>
            <a:r>
              <a:rPr lang="en-US" altLang="ko-KR" sz="1800" dirty="0"/>
              <a:t>1. </a:t>
            </a:r>
            <a:r>
              <a:rPr lang="en-US" altLang="ko-KR" sz="1800" b="1" dirty="0" err="1">
                <a:solidFill>
                  <a:srgbClr val="42AB7D"/>
                </a:solidFill>
              </a:rPr>
              <a:t>RD_no</a:t>
            </a:r>
            <a:r>
              <a:rPr lang="en-US" altLang="ko-KR" sz="1800" b="1" dirty="0">
                <a:solidFill>
                  <a:srgbClr val="42AB7D"/>
                </a:solidFill>
              </a:rPr>
              <a:t>: </a:t>
            </a:r>
            <a:r>
              <a:rPr lang="en-US" altLang="ko-KR" sz="1800" dirty="0"/>
              <a:t>Reference number or identifier for a specific traffic accident or incident.</a:t>
            </a:r>
          </a:p>
          <a:p>
            <a:r>
              <a:rPr lang="en-US" altLang="ko-KR" sz="1800" dirty="0"/>
              <a:t>2. </a:t>
            </a:r>
            <a:r>
              <a:rPr lang="en-US" altLang="ko-KR" sz="1800" b="1" dirty="0" err="1">
                <a:solidFill>
                  <a:srgbClr val="D03F54"/>
                </a:solidFill>
              </a:rPr>
              <a:t>Crash_Date</a:t>
            </a:r>
            <a:r>
              <a:rPr lang="en-US" altLang="ko-KR" sz="1800" dirty="0">
                <a:solidFill>
                  <a:srgbClr val="D03F54"/>
                </a:solidFill>
              </a:rPr>
              <a:t>: </a:t>
            </a:r>
            <a:r>
              <a:rPr lang="en-US" altLang="ko-KR" sz="1800" dirty="0"/>
              <a:t>Date at which the crash happened includes time as well.</a:t>
            </a:r>
          </a:p>
          <a:p>
            <a:r>
              <a:rPr lang="en-US" altLang="ko-KR" sz="1800" dirty="0"/>
              <a:t>3. </a:t>
            </a:r>
            <a:r>
              <a:rPr lang="en-US" altLang="ko-KR" sz="1800" b="1" dirty="0" err="1">
                <a:solidFill>
                  <a:srgbClr val="42AB7D"/>
                </a:solidFill>
              </a:rPr>
              <a:t>Posted_speed_limit</a:t>
            </a:r>
            <a:r>
              <a:rPr lang="en-US" altLang="ko-KR" sz="1800" b="1" dirty="0">
                <a:solidFill>
                  <a:srgbClr val="42AB7D"/>
                </a:solidFill>
              </a:rPr>
              <a:t>: </a:t>
            </a:r>
            <a:r>
              <a:rPr lang="en-US" altLang="ko-KR" sz="1800" dirty="0"/>
              <a:t>Speed limit at the area where the incident occurred.</a:t>
            </a:r>
          </a:p>
          <a:p>
            <a:r>
              <a:rPr lang="en-US" altLang="ko-KR" sz="1800" dirty="0"/>
              <a:t>4. </a:t>
            </a:r>
            <a:r>
              <a:rPr lang="en-US" altLang="ko-KR" sz="1800" b="1" dirty="0" err="1">
                <a:solidFill>
                  <a:srgbClr val="D03F54"/>
                </a:solidFill>
              </a:rPr>
              <a:t>Traffic_control_device</a:t>
            </a:r>
            <a:r>
              <a:rPr lang="en-US" altLang="ko-KR" sz="1800" b="1" dirty="0">
                <a:solidFill>
                  <a:srgbClr val="D03F54"/>
                </a:solidFill>
              </a:rPr>
              <a:t>: </a:t>
            </a:r>
            <a:r>
              <a:rPr lang="en-US" altLang="ko-KR" sz="1800" dirty="0"/>
              <a:t>Tells us about if there is any traffic signs present in the area.</a:t>
            </a:r>
          </a:p>
          <a:p>
            <a:r>
              <a:rPr lang="en-US" altLang="ko-KR" sz="1800" dirty="0"/>
              <a:t>5. </a:t>
            </a:r>
            <a:r>
              <a:rPr lang="en-US" altLang="ko-KR" sz="1800" b="1" dirty="0" err="1">
                <a:solidFill>
                  <a:srgbClr val="42AB7D"/>
                </a:solidFill>
              </a:rPr>
              <a:t>Weather_condition</a:t>
            </a:r>
            <a:r>
              <a:rPr lang="en-US" altLang="ko-KR" sz="1800" b="1" dirty="0">
                <a:solidFill>
                  <a:srgbClr val="42AB7D"/>
                </a:solidFill>
              </a:rPr>
              <a:t>: </a:t>
            </a:r>
            <a:r>
              <a:rPr lang="en-US" altLang="ko-KR" sz="1800" dirty="0"/>
              <a:t>Condition of weather during the time of the incident.</a:t>
            </a:r>
          </a:p>
          <a:p>
            <a:r>
              <a:rPr lang="en-US" altLang="ko-KR" sz="1800" dirty="0"/>
              <a:t>6. </a:t>
            </a:r>
            <a:r>
              <a:rPr lang="en-US" altLang="ko-KR" sz="1800" b="1" dirty="0" err="1">
                <a:solidFill>
                  <a:srgbClr val="D03F54"/>
                </a:solidFill>
              </a:rPr>
              <a:t>Lightning_condition</a:t>
            </a:r>
            <a:r>
              <a:rPr lang="en-US" altLang="ko-KR" sz="1800" b="1" dirty="0">
                <a:solidFill>
                  <a:srgbClr val="D03F54"/>
                </a:solidFill>
              </a:rPr>
              <a:t>: </a:t>
            </a:r>
            <a:r>
              <a:rPr lang="en-US" altLang="ko-KR" sz="1800" dirty="0"/>
              <a:t>provides information about whether the accident occurred in daylight or under specific lighting conditions.</a:t>
            </a:r>
          </a:p>
          <a:p>
            <a:r>
              <a:rPr lang="en-US" altLang="ko-KR" sz="1800" dirty="0"/>
              <a:t>7. </a:t>
            </a:r>
            <a:r>
              <a:rPr lang="en-US" altLang="ko-KR" sz="1800" b="1" dirty="0">
                <a:solidFill>
                  <a:srgbClr val="42AB7D"/>
                </a:solidFill>
              </a:rPr>
              <a:t>Damage: </a:t>
            </a:r>
            <a:r>
              <a:rPr lang="en-US" altLang="ko-KR" sz="1800" dirty="0"/>
              <a:t>This would provide a quantitative measure of the financial impact of the accident.</a:t>
            </a:r>
          </a:p>
          <a:p>
            <a:r>
              <a:rPr lang="en-US" altLang="ko-KR" sz="1800" dirty="0"/>
              <a:t>8. </a:t>
            </a:r>
            <a:r>
              <a:rPr lang="en-US" altLang="ko-KR" sz="1800" b="1" dirty="0">
                <a:solidFill>
                  <a:srgbClr val="D03F54"/>
                </a:solidFill>
              </a:rPr>
              <a:t>Latitude and Longitude: </a:t>
            </a:r>
            <a:r>
              <a:rPr lang="en-US" altLang="ko-KR" sz="1800" dirty="0"/>
              <a:t>This gives the location points at which the accident occurred.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19422" y="2496915"/>
            <a:ext cx="683642" cy="622211"/>
            <a:chOff x="610444" y="2336305"/>
            <a:chExt cx="683642" cy="622211"/>
          </a:xfrm>
        </p:grpSpPr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610444" y="233630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2AB7D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42AB7D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1294086" y="2456657"/>
              <a:ext cx="0" cy="501859"/>
            </a:xfrm>
            <a:prstGeom prst="line">
              <a:avLst/>
            </a:prstGeom>
            <a:ln w="38100">
              <a:solidFill>
                <a:srgbClr val="D03F5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625655" y="3487437"/>
            <a:ext cx="4651315" cy="646331"/>
            <a:chOff x="610444" y="3105408"/>
            <a:chExt cx="4651315" cy="646331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463023" y="3105408"/>
              <a:ext cx="379873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i="1" dirty="0">
                  <a:solidFill>
                    <a:srgbClr val="D03F54"/>
                  </a:solidFill>
                  <a:latin typeface="+mj-lt"/>
                  <a:ea typeface="맑은 고딕" pitchFamily="50" charset="-127"/>
                  <a:cs typeface="Calibri" panose="020F0502020204030204" pitchFamily="34" charset="0"/>
                </a:rPr>
                <a:t>Trend Analysis: </a:t>
              </a:r>
              <a:r>
                <a:rPr lang="en-US" altLang="ko-KR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Calibri" panose="020F0502020204030204" pitchFamily="34" charset="0"/>
                </a:rPr>
                <a:t>can reveal trends in traffic accidents.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610444" y="310540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D03F54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D03F54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294086" y="3208262"/>
              <a:ext cx="0" cy="501859"/>
            </a:xfrm>
            <a:prstGeom prst="line">
              <a:avLst/>
            </a:prstGeom>
            <a:ln w="38100">
              <a:solidFill>
                <a:srgbClr val="42AB7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619422" y="4506465"/>
            <a:ext cx="4312612" cy="646331"/>
            <a:chOff x="610444" y="3836899"/>
            <a:chExt cx="4312612" cy="646331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1469255" y="3836899"/>
              <a:ext cx="345380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i="1" dirty="0">
                  <a:solidFill>
                    <a:srgbClr val="42AB7D"/>
                  </a:solidFill>
                  <a:latin typeface="+mj-lt"/>
                  <a:ea typeface="맑은 고딕" pitchFamily="50" charset="-127"/>
                  <a:cs typeface="Calibri" panose="020F0502020204030204" pitchFamily="34" charset="0"/>
                </a:rPr>
                <a:t>Primary factors: </a:t>
              </a:r>
              <a:r>
                <a:rPr lang="en-US" altLang="ko-KR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Calibri" panose="020F0502020204030204" pitchFamily="34" charset="0"/>
                </a:rPr>
                <a:t>Determine the factors that cause accidents.</a:t>
              </a:r>
            </a:p>
          </p:txBody>
        </p:sp>
        <p:sp>
          <p:nvSpPr>
            <p:cNvPr id="63" name="TextBox 13"/>
            <p:cNvSpPr txBox="1">
              <a:spLocks noChangeArrowheads="1"/>
            </p:cNvSpPr>
            <p:nvPr/>
          </p:nvSpPr>
          <p:spPr bwMode="auto">
            <a:xfrm>
              <a:off x="610444" y="387451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2AB7D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42AB7D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294086" y="3939913"/>
              <a:ext cx="0" cy="501859"/>
            </a:xfrm>
            <a:prstGeom prst="line">
              <a:avLst/>
            </a:prstGeom>
            <a:ln w="38100">
              <a:solidFill>
                <a:srgbClr val="D03F5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619422" y="5432102"/>
            <a:ext cx="3680178" cy="923330"/>
            <a:chOff x="610444" y="4620872"/>
            <a:chExt cx="3680178" cy="923330"/>
          </a:xfrm>
        </p:grpSpPr>
        <p:sp>
          <p:nvSpPr>
            <p:cNvPr id="67" name="Text Box 5"/>
            <p:cNvSpPr txBox="1">
              <a:spLocks noChangeArrowheads="1"/>
            </p:cNvSpPr>
            <p:nvPr/>
          </p:nvSpPr>
          <p:spPr bwMode="auto">
            <a:xfrm>
              <a:off x="1469255" y="4620872"/>
              <a:ext cx="2821367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i="1" dirty="0">
                  <a:solidFill>
                    <a:srgbClr val="D03F54"/>
                  </a:solidFill>
                  <a:latin typeface="+mj-lt"/>
                  <a:ea typeface="맑은 고딕" pitchFamily="50" charset="-127"/>
                </a:rPr>
                <a:t>Climatic Conditions: </a:t>
              </a:r>
              <a:r>
                <a:rPr lang="en-US" altLang="ko-KR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rPr>
                <a:t>Does Light and weather impact the accident?</a:t>
              </a:r>
            </a:p>
          </p:txBody>
        </p:sp>
        <p:sp>
          <p:nvSpPr>
            <p:cNvPr id="69" name="TextBox 13"/>
            <p:cNvSpPr txBox="1">
              <a:spLocks noChangeArrowheads="1"/>
            </p:cNvSpPr>
            <p:nvPr/>
          </p:nvSpPr>
          <p:spPr bwMode="auto">
            <a:xfrm>
              <a:off x="610444" y="4643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D03F54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D03F54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1294086" y="4723886"/>
              <a:ext cx="0" cy="501859"/>
            </a:xfrm>
            <a:prstGeom prst="line">
              <a:avLst/>
            </a:prstGeom>
            <a:ln w="38100">
              <a:solidFill>
                <a:srgbClr val="42AB7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1E2890-64DA-CD4F-BB03-BCD5CEF8D476}"/>
              </a:ext>
            </a:extLst>
          </p:cNvPr>
          <p:cNvSpPr txBox="1"/>
          <p:nvPr/>
        </p:nvSpPr>
        <p:spPr>
          <a:xfrm>
            <a:off x="1259632" y="1532743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Expected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1F894-ECFB-0C5F-028E-CD62CD74AE80}"/>
              </a:ext>
            </a:extLst>
          </p:cNvPr>
          <p:cNvSpPr txBox="1"/>
          <p:nvPr/>
        </p:nvSpPr>
        <p:spPr>
          <a:xfrm>
            <a:off x="1478233" y="2360364"/>
            <a:ext cx="3669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i="1" dirty="0">
                <a:solidFill>
                  <a:srgbClr val="42AB7D"/>
                </a:solidFill>
                <a:latin typeface="+mj-lt"/>
                <a:ea typeface="맑은 고딕" pitchFamily="50" charset="-127"/>
                <a:cs typeface="Calibri" panose="020F0502020204030204" pitchFamily="34" charset="0"/>
              </a:rPr>
              <a:t>Identification of High-Risk areas: </a:t>
            </a:r>
          </a:p>
          <a:p>
            <a:pPr>
              <a:defRPr/>
            </a:pP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Calibri" panose="020F0502020204030204" pitchFamily="34" charset="0"/>
              </a:rPr>
              <a:t> Identify specific areas in </a:t>
            </a:r>
          </a:p>
          <a:p>
            <a:pPr>
              <a:defRPr/>
            </a:pP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Calibri" panose="020F0502020204030204" pitchFamily="34" charset="0"/>
              </a:rPr>
              <a:t>Chicago with highest crash rates.</a:t>
            </a:r>
          </a:p>
        </p:txBody>
      </p:sp>
    </p:spTree>
    <p:extLst>
      <p:ext uri="{BB962C8B-B14F-4D97-AF65-F5344CB8AC3E}">
        <p14:creationId xmlns:p14="http://schemas.microsoft.com/office/powerpoint/2010/main" val="94309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lgerian" panose="04020705040A02060702" pitchFamily="82" charset="0"/>
              </a:rPr>
              <a:t>AWS Architecture</a:t>
            </a:r>
            <a:endParaRPr lang="ko-KR" altLang="en-US" dirty="0">
              <a:latin typeface="Algerian" panose="04020705040A02060702" pitchFamily="82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B9612-302A-E8F0-5D74-14B430EFB178}"/>
              </a:ext>
            </a:extLst>
          </p:cNvPr>
          <p:cNvSpPr txBox="1"/>
          <p:nvPr/>
        </p:nvSpPr>
        <p:spPr>
          <a:xfrm>
            <a:off x="539552" y="2636912"/>
            <a:ext cx="792088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i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A7407-01D0-9053-3408-91C0D97A0585}"/>
              </a:ext>
            </a:extLst>
          </p:cNvPr>
          <p:cNvSpPr txBox="1"/>
          <p:nvPr/>
        </p:nvSpPr>
        <p:spPr>
          <a:xfrm>
            <a:off x="1419686" y="2704274"/>
            <a:ext cx="111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2AB7D"/>
                </a:solidFill>
                <a:latin typeface="+mj-lt"/>
              </a:rPr>
              <a:t>S3 Bucket</a:t>
            </a:r>
            <a:endParaRPr lang="hi-IN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68EF9-524E-CDE4-CF80-FFC434902AD2}"/>
              </a:ext>
            </a:extLst>
          </p:cNvPr>
          <p:cNvSpPr txBox="1"/>
          <p:nvPr/>
        </p:nvSpPr>
        <p:spPr>
          <a:xfrm>
            <a:off x="4144724" y="2675624"/>
            <a:ext cx="12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2AB7D"/>
                </a:solidFill>
                <a:latin typeface="+mj-lt"/>
              </a:rPr>
              <a:t>S3 Bucket</a:t>
            </a:r>
            <a:endParaRPr lang="hi-IN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65AAE-4DC0-D992-0198-6CDFC7D4156C}"/>
              </a:ext>
            </a:extLst>
          </p:cNvPr>
          <p:cNvSpPr txBox="1"/>
          <p:nvPr/>
        </p:nvSpPr>
        <p:spPr>
          <a:xfrm>
            <a:off x="6649025" y="2651007"/>
            <a:ext cx="1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2AB7D"/>
                </a:solidFill>
                <a:latin typeface="+mj-lt"/>
              </a:rPr>
              <a:t>S3 Bucket</a:t>
            </a:r>
            <a:endParaRPr lang="hi-IN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C6AC1-497B-86AB-D62E-87AA4FB636F1}"/>
              </a:ext>
            </a:extLst>
          </p:cNvPr>
          <p:cNvSpPr txBox="1"/>
          <p:nvPr/>
        </p:nvSpPr>
        <p:spPr>
          <a:xfrm>
            <a:off x="8073462" y="2490177"/>
            <a:ext cx="974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03F54"/>
                </a:solidFill>
                <a:latin typeface="+mj-lt"/>
              </a:rPr>
              <a:t>  Static </a:t>
            </a:r>
          </a:p>
          <a:p>
            <a:r>
              <a:rPr lang="en-US" b="1" dirty="0">
                <a:solidFill>
                  <a:srgbClr val="D03F54"/>
                </a:solidFill>
                <a:latin typeface="+mj-lt"/>
              </a:rPr>
              <a:t>Website</a:t>
            </a:r>
            <a:endParaRPr lang="hi-IN" b="1" dirty="0">
              <a:solidFill>
                <a:srgbClr val="D03F54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EA8F-322B-C2BA-CDE8-1D4121C79980}"/>
              </a:ext>
            </a:extLst>
          </p:cNvPr>
          <p:cNvSpPr txBox="1"/>
          <p:nvPr/>
        </p:nvSpPr>
        <p:spPr>
          <a:xfrm>
            <a:off x="5369655" y="2490177"/>
            <a:ext cx="1261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03F54"/>
                </a:solidFill>
              </a:rPr>
              <a:t>     </a:t>
            </a:r>
            <a:r>
              <a:rPr lang="en-US" b="1" dirty="0">
                <a:solidFill>
                  <a:srgbClr val="D03F54"/>
                </a:solidFill>
                <a:latin typeface="+mj-lt"/>
              </a:rPr>
              <a:t>AWS </a:t>
            </a:r>
          </a:p>
          <a:p>
            <a:r>
              <a:rPr lang="en-US" b="1" dirty="0">
                <a:solidFill>
                  <a:srgbClr val="D03F54"/>
                </a:solidFill>
                <a:latin typeface="+mj-lt"/>
              </a:rPr>
              <a:t>QuickSight</a:t>
            </a:r>
            <a:endParaRPr lang="hi-IN" b="1" dirty="0">
              <a:solidFill>
                <a:srgbClr val="D03F54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639AFA-8663-2A52-CCB6-1C7ED475A952}"/>
              </a:ext>
            </a:extLst>
          </p:cNvPr>
          <p:cNvSpPr txBox="1"/>
          <p:nvPr/>
        </p:nvSpPr>
        <p:spPr>
          <a:xfrm>
            <a:off x="2885840" y="2675624"/>
            <a:ext cx="11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03F54"/>
                </a:solidFill>
                <a:latin typeface="+mj-lt"/>
              </a:rPr>
              <a:t>AWS Glue</a:t>
            </a:r>
            <a:endParaRPr lang="hi-IN" b="1" dirty="0">
              <a:solidFill>
                <a:srgbClr val="D03F54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29306A-7F0C-730C-A812-353BA688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8" y="3199587"/>
            <a:ext cx="852488" cy="8048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BF469A-6E8D-0D9E-8BC6-FA3855C353FC}"/>
              </a:ext>
            </a:extLst>
          </p:cNvPr>
          <p:cNvCxnSpPr>
            <a:cxnSpLocks/>
          </p:cNvCxnSpPr>
          <p:nvPr/>
        </p:nvCxnSpPr>
        <p:spPr>
          <a:xfrm>
            <a:off x="1176752" y="3602018"/>
            <a:ext cx="526692" cy="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1608C19-5564-5639-A052-F286796B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58" y="3217493"/>
            <a:ext cx="771525" cy="7524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417CA2-2EB0-DB4B-9B71-61A50102B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02" y="3213292"/>
            <a:ext cx="771525" cy="771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8B3C72-360B-177F-205B-8474B2929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271" y="3202829"/>
            <a:ext cx="828675" cy="781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57326E-6480-EA9B-6886-A4EDDF54E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369" y="3230543"/>
            <a:ext cx="742950" cy="7429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A57398-0664-274C-1250-6910E4241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147" y="3211501"/>
            <a:ext cx="742950" cy="7429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3CA586-9EDE-C3EE-A5F1-7C05581A0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160" y="3213292"/>
            <a:ext cx="742950" cy="7429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C8E82C-F283-7048-2FD8-34280F507C7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672704" y="3593730"/>
            <a:ext cx="5331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EDBF29-05C9-B985-DEB5-AE02EF84DB53}"/>
              </a:ext>
            </a:extLst>
          </p:cNvPr>
          <p:cNvCxnSpPr>
            <a:cxnSpLocks/>
          </p:cNvCxnSpPr>
          <p:nvPr/>
        </p:nvCxnSpPr>
        <p:spPr>
          <a:xfrm>
            <a:off x="5208184" y="3608988"/>
            <a:ext cx="522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DF9BB6-6C26-2BB4-867F-A36CAFA220E4}"/>
              </a:ext>
            </a:extLst>
          </p:cNvPr>
          <p:cNvCxnSpPr>
            <a:cxnSpLocks/>
          </p:cNvCxnSpPr>
          <p:nvPr/>
        </p:nvCxnSpPr>
        <p:spPr>
          <a:xfrm>
            <a:off x="7725419" y="3618888"/>
            <a:ext cx="420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F8E681-6DAD-9340-59F2-8893D7A06F5D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960420" y="3579399"/>
            <a:ext cx="487740" cy="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4C4E600-B6B4-2606-5C51-2FF5B406395D}"/>
              </a:ext>
            </a:extLst>
          </p:cNvPr>
          <p:cNvSpPr txBox="1"/>
          <p:nvPr/>
        </p:nvSpPr>
        <p:spPr>
          <a:xfrm>
            <a:off x="179512" y="2675624"/>
            <a:ext cx="93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03F54"/>
                </a:solidFill>
                <a:latin typeface="+mj-lt"/>
              </a:rPr>
              <a:t>Dataset</a:t>
            </a:r>
            <a:endParaRPr lang="hi-IN" b="1" dirty="0">
              <a:solidFill>
                <a:srgbClr val="D03F54"/>
              </a:solidFill>
              <a:latin typeface="+mj-lt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CDAD1D-5EA2-488A-F95E-8CE600B1FE3F}"/>
              </a:ext>
            </a:extLst>
          </p:cNvPr>
          <p:cNvCxnSpPr>
            <a:cxnSpLocks/>
          </p:cNvCxnSpPr>
          <p:nvPr/>
        </p:nvCxnSpPr>
        <p:spPr>
          <a:xfrm>
            <a:off x="6440729" y="3608988"/>
            <a:ext cx="522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lgerian" panose="04020705040A02060702" pitchFamily="82" charset="0"/>
              </a:rPr>
              <a:t>Data Flow</a:t>
            </a:r>
            <a:endParaRPr lang="ko-KR" altLang="en-US" dirty="0">
              <a:latin typeface="Algerian" panose="04020705040A02060702" pitchFamily="82" charset="0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25E0756-7D5A-9AD1-5673-B87D0ADE8E14}"/>
              </a:ext>
            </a:extLst>
          </p:cNvPr>
          <p:cNvSpPr/>
          <p:nvPr/>
        </p:nvSpPr>
        <p:spPr>
          <a:xfrm>
            <a:off x="304394" y="2911901"/>
            <a:ext cx="1224136" cy="648072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+mj-lt"/>
              </a:rPr>
              <a:t>Kaggle</a:t>
            </a:r>
            <a:endParaRPr lang="hi-IN" sz="1600" b="1" dirty="0">
              <a:latin typeface="+mj-lt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B54C738-E108-1DA7-57CC-FCD23EFB69A7}"/>
              </a:ext>
            </a:extLst>
          </p:cNvPr>
          <p:cNvSpPr/>
          <p:nvPr/>
        </p:nvSpPr>
        <p:spPr>
          <a:xfrm>
            <a:off x="5279566" y="2900724"/>
            <a:ext cx="1224136" cy="648072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QuickSight</a:t>
            </a:r>
            <a:endParaRPr lang="hi-IN" sz="1600" dirty="0">
              <a:latin typeface="+mj-lt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62062A4-06D1-B9C5-50F1-00D1DF9F7B3E}"/>
              </a:ext>
            </a:extLst>
          </p:cNvPr>
          <p:cNvSpPr/>
          <p:nvPr/>
        </p:nvSpPr>
        <p:spPr>
          <a:xfrm>
            <a:off x="4031094" y="2911901"/>
            <a:ext cx="1224136" cy="648072"/>
          </a:xfrm>
          <a:prstGeom prst="homePlate">
            <a:avLst/>
          </a:prstGeom>
          <a:solidFill>
            <a:srgbClr val="42AB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S3 Bucket</a:t>
            </a:r>
            <a:endParaRPr lang="hi-IN" sz="1600" dirty="0">
              <a:latin typeface="+mj-lt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C79016B-FDE4-961C-E7FA-837D8BBFF55A}"/>
              </a:ext>
            </a:extLst>
          </p:cNvPr>
          <p:cNvSpPr/>
          <p:nvPr/>
        </p:nvSpPr>
        <p:spPr>
          <a:xfrm>
            <a:off x="2782622" y="2890389"/>
            <a:ext cx="1224136" cy="648072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+mj-lt"/>
              </a:rPr>
              <a:t>AWS Glue</a:t>
            </a:r>
            <a:endParaRPr lang="hi-IN" sz="1600" b="1" dirty="0">
              <a:latin typeface="+mj-lt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E39EDF19-EDAB-9ED3-B824-894F7D0262CE}"/>
              </a:ext>
            </a:extLst>
          </p:cNvPr>
          <p:cNvSpPr/>
          <p:nvPr/>
        </p:nvSpPr>
        <p:spPr>
          <a:xfrm>
            <a:off x="1534150" y="2898521"/>
            <a:ext cx="1224136" cy="648072"/>
          </a:xfrm>
          <a:prstGeom prst="homePlate">
            <a:avLst/>
          </a:prstGeom>
          <a:solidFill>
            <a:srgbClr val="42AB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+mj-lt"/>
              </a:rPr>
              <a:t>S3 Bucket</a:t>
            </a:r>
            <a:endParaRPr lang="hi-IN" sz="1600" b="1" dirty="0">
              <a:latin typeface="+mj-lt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225ABEBD-B7A9-7D4F-CAB5-BBA9EC534975}"/>
              </a:ext>
            </a:extLst>
          </p:cNvPr>
          <p:cNvSpPr/>
          <p:nvPr/>
        </p:nvSpPr>
        <p:spPr>
          <a:xfrm>
            <a:off x="6508444" y="2918176"/>
            <a:ext cx="1224136" cy="648072"/>
          </a:xfrm>
          <a:prstGeom prst="homePlate">
            <a:avLst/>
          </a:prstGeom>
          <a:solidFill>
            <a:srgbClr val="42AB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S3 Bucket</a:t>
            </a:r>
            <a:endParaRPr lang="hi-IN" sz="1600" dirty="0">
              <a:latin typeface="+mj-lt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EBF40444-48E8-4AC8-88DB-284779BCD753}"/>
              </a:ext>
            </a:extLst>
          </p:cNvPr>
          <p:cNvSpPr/>
          <p:nvPr/>
        </p:nvSpPr>
        <p:spPr>
          <a:xfrm>
            <a:off x="7756916" y="2911901"/>
            <a:ext cx="1224136" cy="648072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Static </a:t>
            </a:r>
          </a:p>
          <a:p>
            <a:pPr algn="ctr"/>
            <a:r>
              <a:rPr lang="en-US" sz="1600" dirty="0">
                <a:latin typeface="+mj-lt"/>
              </a:rPr>
              <a:t>Website</a:t>
            </a:r>
            <a:endParaRPr lang="hi-IN" sz="1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7A90B-EED8-7F1B-4737-6135E17A36D4}"/>
              </a:ext>
            </a:extLst>
          </p:cNvPr>
          <p:cNvSpPr txBox="1"/>
          <p:nvPr/>
        </p:nvSpPr>
        <p:spPr>
          <a:xfrm>
            <a:off x="266791" y="3903999"/>
            <a:ext cx="1255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Download a dataset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from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Kaggle.</a:t>
            </a:r>
            <a:endParaRPr lang="hi-IN" sz="1600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5C9164-9657-A154-E1E5-F6A5A6819A0A}"/>
              </a:ext>
            </a:extLst>
          </p:cNvPr>
          <p:cNvSpPr txBox="1"/>
          <p:nvPr/>
        </p:nvSpPr>
        <p:spPr>
          <a:xfrm>
            <a:off x="1459801" y="3961863"/>
            <a:ext cx="1224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Store the 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dataset in 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S3 Bucket.</a:t>
            </a:r>
            <a:endParaRPr lang="hi-IN" sz="1600" b="1" dirty="0">
              <a:solidFill>
                <a:srgbClr val="D03F54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85F95D-D463-4FFD-EDB7-4A722CADC837}"/>
              </a:ext>
            </a:extLst>
          </p:cNvPr>
          <p:cNvSpPr txBox="1"/>
          <p:nvPr/>
        </p:nvSpPr>
        <p:spPr>
          <a:xfrm>
            <a:off x="2641985" y="3977251"/>
            <a:ext cx="1199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Clean and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transform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the data</a:t>
            </a:r>
            <a:endParaRPr lang="hi-IN" sz="1600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F4BEE7-2DA0-7641-39AD-9E71F1825E47}"/>
              </a:ext>
            </a:extLst>
          </p:cNvPr>
          <p:cNvSpPr txBox="1"/>
          <p:nvPr/>
        </p:nvSpPr>
        <p:spPr>
          <a:xfrm>
            <a:off x="3811870" y="3795113"/>
            <a:ext cx="13851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Store the 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cleaned and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transformed data in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S3 Bucket</a:t>
            </a:r>
            <a:endParaRPr lang="hi-IN" sz="1600" b="1" dirty="0">
              <a:solidFill>
                <a:srgbClr val="D03F54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254AA0-8943-0E0B-4B26-B5F0B97BA56E}"/>
              </a:ext>
            </a:extLst>
          </p:cNvPr>
          <p:cNvSpPr txBox="1"/>
          <p:nvPr/>
        </p:nvSpPr>
        <p:spPr>
          <a:xfrm>
            <a:off x="5129785" y="3817862"/>
            <a:ext cx="152369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Create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interactive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visualizations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using cleaned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677C50-0A9C-41D1-4301-EFD8D5163960}"/>
              </a:ext>
            </a:extLst>
          </p:cNvPr>
          <p:cNvSpPr txBox="1"/>
          <p:nvPr/>
        </p:nvSpPr>
        <p:spPr>
          <a:xfrm>
            <a:off x="7599913" y="3933612"/>
            <a:ext cx="1381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Host a Static website to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present ours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dashboard</a:t>
            </a:r>
            <a:endParaRPr lang="hi-IN" sz="1600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A7E44D-BD32-AAC3-7671-03A543320321}"/>
              </a:ext>
            </a:extLst>
          </p:cNvPr>
          <p:cNvSpPr txBox="1"/>
          <p:nvPr/>
        </p:nvSpPr>
        <p:spPr>
          <a:xfrm>
            <a:off x="6317895" y="4011721"/>
            <a:ext cx="15236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Store 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visualizations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in S3 Bucket</a:t>
            </a:r>
            <a:endParaRPr lang="hi-IN" sz="1600" b="1" dirty="0">
              <a:solidFill>
                <a:srgbClr val="D03F5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DF7F-EF0E-36BD-1078-F1E6BA3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Store the dataset in S3 Bucket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B7AC54B-F927-FD7E-8DEA-29F93B04A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971966"/>
            <a:ext cx="5303543" cy="26158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D48123-4BB2-DA5B-184F-88E472AD5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74" y="3861048"/>
            <a:ext cx="5943600" cy="2847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AC5D0-EF71-99F6-28DD-05B2EC425D5D}"/>
              </a:ext>
            </a:extLst>
          </p:cNvPr>
          <p:cNvSpPr txBox="1"/>
          <p:nvPr/>
        </p:nvSpPr>
        <p:spPr>
          <a:xfrm>
            <a:off x="5517330" y="2038625"/>
            <a:ext cx="3626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AB7D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</a:t>
            </a:r>
            <a:r>
              <a:rPr lang="en-US" sz="1800" dirty="0">
                <a:solidFill>
                  <a:srgbClr val="42AB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 initiate the storage of our datasets by creating an S3 bucket through the AWS Management Console</a:t>
            </a:r>
            <a:endParaRPr lang="en-US" dirty="0">
              <a:solidFill>
                <a:srgbClr val="42A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71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3327-3FC4-77A3-76A6-49A2F84B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7416824" cy="747770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Clean and transform the data in AWS Glue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CB18E6-1C35-1B18-E152-B80DC654F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3" y="907212"/>
            <a:ext cx="5545226" cy="26917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0568A5-5BC1-6C7F-E6D8-CF212990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60" y="3861048"/>
            <a:ext cx="5943600" cy="2869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4FDEB-E403-C40C-80B6-059EA416589A}"/>
              </a:ext>
            </a:extLst>
          </p:cNvPr>
          <p:cNvSpPr txBox="1"/>
          <p:nvPr/>
        </p:nvSpPr>
        <p:spPr>
          <a:xfrm>
            <a:off x="5724129" y="1897551"/>
            <a:ext cx="3419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2AB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AWS Glue service simplifies the </a:t>
            </a:r>
          </a:p>
          <a:p>
            <a:r>
              <a:rPr lang="en-US" sz="1800" dirty="0">
                <a:solidFill>
                  <a:srgbClr val="42AB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task of cleaning and transforming diverse datasets for our analytics </a:t>
            </a:r>
          </a:p>
          <a:p>
            <a:r>
              <a:rPr lang="en-US" sz="1800" dirty="0">
                <a:solidFill>
                  <a:srgbClr val="42AB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reporting purposes.</a:t>
            </a:r>
            <a:endParaRPr lang="en-US" dirty="0">
              <a:solidFill>
                <a:srgbClr val="42A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5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BAF0-3372-AE24-7D15-53368482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6984776" cy="796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Store the cleaned and transformed data in S3 Bucket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68C4F5-4B2A-E551-390A-6FA11238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59" y="1772816"/>
            <a:ext cx="8509000" cy="41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4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11903</TotalTime>
  <Words>687</Words>
  <Application>Microsoft Office PowerPoint</Application>
  <PresentationFormat>On-screen Show (4:3)</PresentationFormat>
  <Paragraphs>109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맑은 고딕</vt:lpstr>
      <vt:lpstr>Wingdings</vt:lpstr>
      <vt:lpstr>굴림체</vt:lpstr>
      <vt:lpstr>Calibri Light</vt:lpstr>
      <vt:lpstr>Times New Roman</vt:lpstr>
      <vt:lpstr>Calibri</vt:lpstr>
      <vt:lpstr>Arial</vt:lpstr>
      <vt:lpstr>Office 테마</vt:lpstr>
      <vt:lpstr>Chicago Traffic Crash Analysis</vt:lpstr>
      <vt:lpstr>Scope of the project</vt:lpstr>
      <vt:lpstr>Dataset &amp; Features</vt:lpstr>
      <vt:lpstr>PowerPoint Presentation</vt:lpstr>
      <vt:lpstr>AWS Architecture</vt:lpstr>
      <vt:lpstr>Data Flow</vt:lpstr>
      <vt:lpstr>Store the dataset in S3 Bucket</vt:lpstr>
      <vt:lpstr>Clean and transform the data in AWS Glue</vt:lpstr>
      <vt:lpstr>Store the cleaned and transformed data in S3 Bucket</vt:lpstr>
      <vt:lpstr>Created interactive visualizations using AWS Quick Sight</vt:lpstr>
      <vt:lpstr>Trend Analysis</vt:lpstr>
      <vt:lpstr>Causal Factors – Based on Trafficway Type</vt:lpstr>
      <vt:lpstr>Causal Factors – Based on Primary Contributor</vt:lpstr>
      <vt:lpstr>Climatic Conditions</vt:lpstr>
      <vt:lpstr>Host a Static Website present our dashboard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Narayana Murthy Dontukurti</cp:lastModifiedBy>
  <cp:revision>51</cp:revision>
  <dcterms:created xsi:type="dcterms:W3CDTF">2010-02-01T08:03:16Z</dcterms:created>
  <dcterms:modified xsi:type="dcterms:W3CDTF">2023-11-30T23:13:12Z</dcterms:modified>
  <cp:category>www.slidemembers.com</cp:category>
</cp:coreProperties>
</file>